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3" r:id="rId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FD13"/>
    <a:srgbClr val="69FD1F"/>
    <a:srgbClr val="B1FE8A"/>
    <a:srgbClr val="CAF2FE"/>
    <a:srgbClr val="FEC9C0"/>
    <a:srgbClr val="FFFC62"/>
    <a:srgbClr val="FEE2EF"/>
    <a:srgbClr val="FECEE4"/>
    <a:srgbClr val="FEEDA4"/>
    <a:srgbClr val="CBF3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957" autoAdjust="0"/>
  </p:normalViewPr>
  <p:slideViewPr>
    <p:cSldViewPr snapToGrid="0" showGuides="1">
      <p:cViewPr>
        <p:scale>
          <a:sx n="110" d="100"/>
          <a:sy n="110" d="100"/>
        </p:scale>
        <p:origin x="816" y="-2142"/>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296871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2009608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3116252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187545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129812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44479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339529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1687850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338908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156949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D43CD1-1670-40F3-8AED-8EE580C6EC78}" type="datetimeFigureOut">
              <a:rPr kumimoji="1" lang="ja-JP" altLang="en-US" smtClean="0"/>
              <a:t>2025/2/11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1890185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3D43CD1-1670-40F3-8AED-8EE580C6EC78}" type="datetimeFigureOut">
              <a:rPr kumimoji="1" lang="ja-JP" altLang="en-US" smtClean="0"/>
              <a:t>2025/2/11</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E02BE5F-855A-43CF-AA6D-C8C7AC7F3363}" type="slidenum">
              <a:rPr kumimoji="1" lang="ja-JP" altLang="en-US" smtClean="0"/>
              <a:t>‹#›</a:t>
            </a:fld>
            <a:endParaRPr kumimoji="1" lang="ja-JP" altLang="en-US"/>
          </a:p>
        </p:txBody>
      </p:sp>
    </p:spTree>
    <p:extLst>
      <p:ext uri="{BB962C8B-B14F-4D97-AF65-F5344CB8AC3E}">
        <p14:creationId xmlns:p14="http://schemas.microsoft.com/office/powerpoint/2010/main" val="24368853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a:extLst>
              <a:ext uri="{FF2B5EF4-FFF2-40B4-BE49-F238E27FC236}">
                <a16:creationId xmlns:a16="http://schemas.microsoft.com/office/drawing/2014/main" id="{BA596A41-1277-8785-92C1-3B5CFF820C1A}"/>
              </a:ext>
            </a:extLst>
          </p:cNvPr>
          <p:cNvSpPr txBox="1"/>
          <p:nvPr/>
        </p:nvSpPr>
        <p:spPr>
          <a:xfrm>
            <a:off x="158750" y="7396708"/>
            <a:ext cx="7316788" cy="584775"/>
          </a:xfrm>
          <a:prstGeom prst="rect">
            <a:avLst/>
          </a:prstGeom>
          <a:noFill/>
          <a:ln w="41275" cap="sq" cmpd="dbl">
            <a:solidFill>
              <a:schemeClr val="tx1"/>
            </a:solidFill>
          </a:ln>
        </p:spPr>
        <p:txBody>
          <a:bodyPr wrap="square" rtlCol="0">
            <a:spAutoFit/>
          </a:bodyPr>
          <a:lstStyle/>
          <a:p>
            <a:pPr algn="ctr"/>
            <a:endParaRPr kumimoji="1" lang="en-US" altLang="ja-JP" sz="3200" b="1"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2" name="テキスト ボックス 1">
            <a:extLst>
              <a:ext uri="{FF2B5EF4-FFF2-40B4-BE49-F238E27FC236}">
                <a16:creationId xmlns:a16="http://schemas.microsoft.com/office/drawing/2014/main" id="{FFCF0B11-A9DA-F109-A86F-00BC9D2E30A3}"/>
              </a:ext>
            </a:extLst>
          </p:cNvPr>
          <p:cNvSpPr txBox="1"/>
          <p:nvPr/>
        </p:nvSpPr>
        <p:spPr>
          <a:xfrm>
            <a:off x="158750" y="-10300"/>
            <a:ext cx="7250114" cy="723275"/>
          </a:xfrm>
          <a:prstGeom prst="rect">
            <a:avLst/>
          </a:prstGeom>
          <a:solidFill>
            <a:schemeClr val="tx1"/>
          </a:solidFill>
        </p:spPr>
        <p:txBody>
          <a:bodyPr wrap="square" rtlCol="0">
            <a:spAutoFit/>
          </a:bodyPr>
          <a:lstStyle/>
          <a:p>
            <a:pPr algn="ctr"/>
            <a:r>
              <a:rPr kumimoji="1" lang="ja-JP" altLang="en-US" sz="1600" dirty="0">
                <a:solidFill>
                  <a:schemeClr val="bg1"/>
                </a:solidFill>
                <a:latin typeface="HGP創英角ﾎﾟｯﾌﾟ体" panose="040B0A00000000000000" pitchFamily="50" charset="-128"/>
                <a:ea typeface="HGP創英角ﾎﾟｯﾌﾟ体" panose="040B0A00000000000000" pitchFamily="50" charset="-128"/>
              </a:rPr>
              <a:t>～ なぜ“世界一長い並木道 ”が日光市にできたのか？ ～</a:t>
            </a:r>
            <a:endParaRPr kumimoji="1" lang="en-US" altLang="ja-JP" sz="1600" dirty="0">
              <a:solidFill>
                <a:schemeClr val="bg1"/>
              </a:solidFill>
              <a:latin typeface="HGP創英角ﾎﾟｯﾌﾟ体" panose="040B0A00000000000000" pitchFamily="50" charset="-128"/>
              <a:ea typeface="HGP創英角ﾎﾟｯﾌﾟ体" panose="040B0A00000000000000" pitchFamily="50" charset="-128"/>
            </a:endParaRPr>
          </a:p>
          <a:p>
            <a:pPr algn="ctr"/>
            <a:r>
              <a:rPr kumimoji="1" lang="ja-JP" altLang="en-US" sz="2500" b="1" dirty="0">
                <a:solidFill>
                  <a:schemeClr val="bg1"/>
                </a:solidFill>
                <a:latin typeface="HGP創英角ﾎﾟｯﾌﾟ体" panose="040B0A00000000000000" pitchFamily="50" charset="-128"/>
                <a:ea typeface="HGP創英角ﾎﾟｯﾌﾟ体" panose="040B0A00000000000000" pitchFamily="50" charset="-128"/>
              </a:rPr>
              <a:t>今  市  ま  ち  歩  き  ガ  イ  ド　　申 込 書</a:t>
            </a:r>
          </a:p>
        </p:txBody>
      </p:sp>
      <p:grpSp>
        <p:nvGrpSpPr>
          <p:cNvPr id="51" name="グループ化 50">
            <a:extLst>
              <a:ext uri="{FF2B5EF4-FFF2-40B4-BE49-F238E27FC236}">
                <a16:creationId xmlns:a16="http://schemas.microsoft.com/office/drawing/2014/main" id="{0C85FE52-4311-6831-67FC-298713FC3967}"/>
              </a:ext>
            </a:extLst>
          </p:cNvPr>
          <p:cNvGrpSpPr/>
          <p:nvPr/>
        </p:nvGrpSpPr>
        <p:grpSpPr>
          <a:xfrm>
            <a:off x="69402" y="7972071"/>
            <a:ext cx="7560083" cy="1809130"/>
            <a:chOff x="69402" y="8750732"/>
            <a:chExt cx="7560083" cy="1809130"/>
          </a:xfrm>
        </p:grpSpPr>
        <p:sp>
          <p:nvSpPr>
            <p:cNvPr id="46" name="テキスト ボックス 45">
              <a:extLst>
                <a:ext uri="{FF2B5EF4-FFF2-40B4-BE49-F238E27FC236}">
                  <a16:creationId xmlns:a16="http://schemas.microsoft.com/office/drawing/2014/main" id="{F18E12DD-8CCD-F3F0-D38F-6324B9DEBCBD}"/>
                </a:ext>
              </a:extLst>
            </p:cNvPr>
            <p:cNvSpPr txBox="1"/>
            <p:nvPr/>
          </p:nvSpPr>
          <p:spPr>
            <a:xfrm>
              <a:off x="241001" y="8750732"/>
              <a:ext cx="1302285" cy="276999"/>
            </a:xfrm>
            <a:prstGeom prst="rect">
              <a:avLst/>
            </a:prstGeom>
            <a:noFill/>
          </p:spPr>
          <p:txBody>
            <a:bodyPr wrap="square" rtlCol="0">
              <a:spAutoFit/>
            </a:bodyPr>
            <a:lstStyle/>
            <a:p>
              <a:r>
                <a:rPr kumimoji="1" lang="en-US" altLang="ja-JP" sz="1200" b="1" dirty="0">
                  <a:latin typeface="HG丸ｺﾞｼｯｸM-PRO" panose="020F0600000000000000" pitchFamily="50" charset="-128"/>
                  <a:ea typeface="HG丸ｺﾞｼｯｸM-PRO" panose="020F0600000000000000" pitchFamily="50" charset="-128"/>
                </a:rPr>
                <a:t>【</a:t>
              </a:r>
              <a:r>
                <a:rPr kumimoji="1" lang="ja-JP" altLang="en-US" sz="1200" b="1" dirty="0">
                  <a:latin typeface="HG丸ｺﾞｼｯｸM-PRO" panose="020F0600000000000000" pitchFamily="50" charset="-128"/>
                  <a:ea typeface="HG丸ｺﾞｼｯｸM-PRO" panose="020F0600000000000000" pitchFamily="50" charset="-128"/>
                </a:rPr>
                <a:t>留意事項</a:t>
              </a:r>
              <a:r>
                <a:rPr kumimoji="1" lang="en-US" altLang="ja-JP" sz="1200" b="1" dirty="0">
                  <a:latin typeface="HG丸ｺﾞｼｯｸM-PRO" panose="020F0600000000000000" pitchFamily="50" charset="-128"/>
                  <a:ea typeface="HG丸ｺﾞｼｯｸM-PRO" panose="020F0600000000000000" pitchFamily="50" charset="-128"/>
                </a:rPr>
                <a:t>】</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49" name="テキスト ボックス 6">
              <a:extLst>
                <a:ext uri="{FF2B5EF4-FFF2-40B4-BE49-F238E27FC236}">
                  <a16:creationId xmlns:a16="http://schemas.microsoft.com/office/drawing/2014/main" id="{3AF7F28C-0602-97B7-04FC-5422B6D240D8}"/>
                </a:ext>
              </a:extLst>
            </p:cNvPr>
            <p:cNvSpPr txBox="1"/>
            <p:nvPr/>
          </p:nvSpPr>
          <p:spPr>
            <a:xfrm>
              <a:off x="69402" y="8974813"/>
              <a:ext cx="7560083" cy="158504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950" dirty="0">
                  <a:latin typeface="UD デジタル 教科書体 NK-R" panose="02020400000000000000" pitchFamily="18" charset="-128"/>
                  <a:ea typeface="UD デジタル 教科書体 NK-R" panose="02020400000000000000" pitchFamily="18" charset="-128"/>
                </a:rPr>
                <a:t>　</a:t>
              </a:r>
              <a:r>
                <a:rPr kumimoji="1" lang="en-US" altLang="ja-JP" sz="950" dirty="0">
                  <a:latin typeface="UD デジタル 教科書体 NK-R" panose="02020400000000000000" pitchFamily="18" charset="-128"/>
                  <a:ea typeface="UD デジタル 教科書体 NK-R" panose="02020400000000000000" pitchFamily="18" charset="-128"/>
                </a:rPr>
                <a:t>《</a:t>
              </a:r>
              <a:r>
                <a:rPr kumimoji="1" lang="ja-JP" altLang="en-US" sz="950" dirty="0">
                  <a:latin typeface="UD デジタル 教科書体 NK-R" panose="02020400000000000000" pitchFamily="18" charset="-128"/>
                  <a:ea typeface="UD デジタル 教科書体 NK-R" panose="02020400000000000000" pitchFamily="18" charset="-128"/>
                </a:rPr>
                <a:t>まち歩きツアー当日</a:t>
              </a:r>
              <a:r>
                <a:rPr kumimoji="1" lang="en-US" altLang="ja-JP" sz="950" dirty="0">
                  <a:latin typeface="UD デジタル 教科書体 NK-R" panose="02020400000000000000" pitchFamily="18" charset="-128"/>
                  <a:ea typeface="UD デジタル 教科書体 NK-R" panose="02020400000000000000" pitchFamily="18" charset="-128"/>
                </a:rPr>
                <a:t>》</a:t>
              </a:r>
            </a:p>
            <a:p>
              <a:r>
                <a:rPr kumimoji="1" lang="ja-JP" altLang="en-US" sz="950" dirty="0">
                  <a:latin typeface="UD デジタル 教科書体 NK-R" panose="02020400000000000000" pitchFamily="18" charset="-128"/>
                  <a:ea typeface="UD デジタル 教科書体 NK-R" panose="02020400000000000000" pitchFamily="18" charset="-128"/>
                </a:rPr>
                <a:t>　　当日はツアー開始時間の２０分前までには、集合場所</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u="sng" dirty="0">
                  <a:latin typeface="UD デジタル 教科書体 NK-R" panose="02020400000000000000" pitchFamily="18" charset="-128"/>
                  <a:ea typeface="UD デジタル 教科書体 NK-R" panose="02020400000000000000" pitchFamily="18" charset="-128"/>
                </a:rPr>
                <a:t>牡丹会場＝道の駅日光 ニコニコホール前</a:t>
              </a:r>
              <a:r>
                <a:rPr kumimoji="1" lang="en-US" altLang="ja-JP" sz="1050" dirty="0">
                  <a:latin typeface="UD デジタル 教科書体 NK-R" panose="02020400000000000000" pitchFamily="18" charset="-128"/>
                  <a:ea typeface="UD デジタル 教科書体 NK-R" panose="02020400000000000000" pitchFamily="18" charset="-128"/>
                </a:rPr>
                <a:t>】 </a:t>
              </a:r>
              <a:r>
                <a:rPr kumimoji="1" lang="ja-JP" altLang="en-US" sz="950" dirty="0">
                  <a:latin typeface="UD デジタル 教科書体 NK-R" panose="02020400000000000000" pitchFamily="18" charset="-128"/>
                  <a:ea typeface="UD デジタル 教科書体 NK-R" panose="02020400000000000000" pitchFamily="18" charset="-128"/>
                </a:rPr>
                <a:t>へお越し下さい。</a:t>
              </a:r>
              <a:endParaRPr kumimoji="1" lang="en-US" altLang="ja-JP" sz="950" dirty="0">
                <a:latin typeface="UD デジタル 教科書体 NK-R" panose="02020400000000000000" pitchFamily="18" charset="-128"/>
                <a:ea typeface="UD デジタル 教科書体 NK-R" panose="02020400000000000000" pitchFamily="18" charset="-128"/>
              </a:endParaRPr>
            </a:p>
            <a:p>
              <a:r>
                <a:rPr kumimoji="1" lang="ja-JP" altLang="en-US" sz="950" dirty="0">
                  <a:latin typeface="UD デジタル 教科書体 NK-R" panose="02020400000000000000" pitchFamily="18" charset="-128"/>
                  <a:ea typeface="UD デジタル 教科書体 NK-R" panose="02020400000000000000" pitchFamily="18" charset="-128"/>
                </a:rPr>
                <a:t>　　　●参加費は当日出発前の受付時に、現金（のみ）</a:t>
              </a:r>
              <a:r>
                <a:rPr kumimoji="1" lang="ja-JP" altLang="en-US" sz="95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で</a:t>
              </a:r>
              <a:r>
                <a:rPr kumimoji="1" lang="ja-JP" altLang="en-US" sz="950" dirty="0">
                  <a:latin typeface="UD デジタル 教科書体 NK-R" panose="02020400000000000000" pitchFamily="18" charset="-128"/>
                  <a:ea typeface="UD デジタル 教科書体 NK-R" panose="02020400000000000000" pitchFamily="18" charset="-128"/>
                </a:rPr>
                <a:t>お支払い下さい。お釣りのないようお願いいたします。</a:t>
              </a:r>
              <a:endParaRPr kumimoji="1" lang="en-US" altLang="ja-JP" sz="950" dirty="0">
                <a:latin typeface="UD デジタル 教科書体 NK-R" panose="02020400000000000000" pitchFamily="18" charset="-128"/>
                <a:ea typeface="UD デジタル 教科書体 NK-R" panose="02020400000000000000" pitchFamily="18" charset="-128"/>
              </a:endParaRPr>
            </a:p>
            <a:p>
              <a:r>
                <a:rPr kumimoji="1" lang="ja-JP" altLang="en-US" sz="950" dirty="0">
                  <a:latin typeface="UD デジタル 教科書体 NK-R" panose="02020400000000000000" pitchFamily="18" charset="-128"/>
                  <a:ea typeface="UD デジタル 教科書体 NK-R" panose="02020400000000000000" pitchFamily="18" charset="-128"/>
                </a:rPr>
                <a:t>　　　●荒天の場合は事務局判断により中止させていただく場合があります。なお、中止の場合は速やかに電話でご連絡いたします。</a:t>
              </a:r>
              <a:endParaRPr kumimoji="1" lang="en-US" altLang="ja-JP" sz="950" dirty="0">
                <a:latin typeface="UD デジタル 教科書体 NK-R" panose="02020400000000000000" pitchFamily="18" charset="-128"/>
                <a:ea typeface="UD デジタル 教科書体 NK-R" panose="02020400000000000000" pitchFamily="18" charset="-128"/>
              </a:endParaRPr>
            </a:p>
            <a:p>
              <a:r>
                <a:rPr kumimoji="1" lang="ja-JP" altLang="en-US" sz="950" dirty="0">
                  <a:latin typeface="UD デジタル 教科書体 NK-R" panose="02020400000000000000" pitchFamily="18" charset="-128"/>
                  <a:ea typeface="UD デジタル 教科書体 NK-R" panose="02020400000000000000" pitchFamily="18" charset="-128"/>
                </a:rPr>
                <a:t>　　　●天候等の都合により、内容を一部変更する場合もありますので、あらかじめご了承下さい。</a:t>
              </a:r>
              <a:endParaRPr kumimoji="1" lang="en-US" altLang="ja-JP" sz="950" dirty="0">
                <a:latin typeface="UD デジタル 教科書体 NK-R" panose="02020400000000000000" pitchFamily="18" charset="-128"/>
                <a:ea typeface="UD デジタル 教科書体 NK-R" panose="02020400000000000000" pitchFamily="18" charset="-128"/>
              </a:endParaRPr>
            </a:p>
            <a:p>
              <a:r>
                <a:rPr kumimoji="1" lang="ja-JP" altLang="en-US" sz="950" dirty="0">
                  <a:latin typeface="UD デジタル 教科書体 NK-R" panose="02020400000000000000" pitchFamily="18" charset="-128"/>
                  <a:ea typeface="UD デジタル 教科書体 NK-R" panose="02020400000000000000" pitchFamily="18" charset="-128"/>
                </a:rPr>
                <a:t>　</a:t>
              </a:r>
              <a:r>
                <a:rPr kumimoji="1" lang="en-US" altLang="ja-JP" sz="950" dirty="0">
                  <a:latin typeface="UD デジタル 教科書体 NK-R" panose="02020400000000000000" pitchFamily="18" charset="-128"/>
                  <a:ea typeface="UD デジタル 教科書体 NK-R" panose="02020400000000000000" pitchFamily="18" charset="-128"/>
                </a:rPr>
                <a:t>《</a:t>
              </a:r>
              <a:r>
                <a:rPr kumimoji="1" lang="ja-JP" altLang="en-US" sz="950" dirty="0">
                  <a:latin typeface="UD デジタル 教科書体 NK-R" panose="02020400000000000000" pitchFamily="18" charset="-128"/>
                  <a:ea typeface="UD デジタル 教科書体 NK-R" panose="02020400000000000000" pitchFamily="18" charset="-128"/>
                </a:rPr>
                <a:t>キャンセルについて</a:t>
              </a:r>
              <a:r>
                <a:rPr kumimoji="1" lang="en-US" altLang="ja-JP" sz="950" dirty="0">
                  <a:latin typeface="UD デジタル 教科書体 NK-R" panose="02020400000000000000" pitchFamily="18" charset="-128"/>
                  <a:ea typeface="UD デジタル 教科書体 NK-R" panose="02020400000000000000" pitchFamily="18" charset="-128"/>
                </a:rPr>
                <a:t>》</a:t>
              </a:r>
            </a:p>
            <a:p>
              <a:r>
                <a:rPr kumimoji="1" lang="ja-JP" altLang="en-US" sz="950" dirty="0">
                  <a:latin typeface="UD デジタル 教科書体 NK-R" panose="02020400000000000000" pitchFamily="18" charset="-128"/>
                  <a:ea typeface="UD デジタル 教科書体 NK-R" panose="02020400000000000000" pitchFamily="18" charset="-128"/>
                </a:rPr>
                <a:t>　　　●お申し込み後にキャンセルされる場合は、</a:t>
              </a:r>
              <a:r>
                <a:rPr kumimoji="1" lang="ja-JP" altLang="en-US" sz="1050" b="1" u="sng" dirty="0">
                  <a:latin typeface="UD デジタル 教科書体 NK-R" panose="02020400000000000000" pitchFamily="18" charset="-128"/>
                  <a:ea typeface="UD デジタル 教科書体 NK-R" panose="02020400000000000000" pitchFamily="18" charset="-128"/>
                </a:rPr>
                <a:t>参加日の前日１６時まで</a:t>
              </a:r>
              <a:r>
                <a:rPr kumimoji="1" lang="ja-JP" altLang="en-US" sz="950" dirty="0">
                  <a:latin typeface="UD デジタル 教科書体 NK-R" panose="02020400000000000000" pitchFamily="18" charset="-128"/>
                  <a:ea typeface="UD デジタル 教科書体 NK-R" panose="02020400000000000000" pitchFamily="18" charset="-128"/>
                </a:rPr>
                <a:t>に必ず</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日光市観光協会：</a:t>
              </a:r>
              <a:r>
                <a:rPr kumimoji="1" lang="ja-JP" altLang="en-US" sz="1050" u="sng" dirty="0">
                  <a:latin typeface="UD デジタル 教科書体 NK-R" panose="02020400000000000000" pitchFamily="18" charset="-128"/>
                  <a:ea typeface="UD デジタル 教科書体 NK-R" panose="02020400000000000000" pitchFamily="18" charset="-128"/>
                </a:rPr>
                <a:t>電話</a:t>
              </a:r>
              <a:r>
                <a:rPr kumimoji="1" lang="en-US" altLang="ja-JP" sz="1050" u="sng" dirty="0">
                  <a:latin typeface="UD デジタル 教科書体 NK-R" panose="02020400000000000000" pitchFamily="18" charset="-128"/>
                  <a:ea typeface="UD デジタル 教科書体 NK-R" panose="02020400000000000000" pitchFamily="18" charset="-128"/>
                </a:rPr>
                <a:t>0288-22-1525】</a:t>
              </a:r>
              <a:r>
                <a:rPr kumimoji="1" lang="ja-JP" altLang="en-US" sz="950" dirty="0">
                  <a:latin typeface="UD デジタル 教科書体 NK-R" panose="02020400000000000000" pitchFamily="18" charset="-128"/>
                  <a:ea typeface="UD デジタル 教科書体 NK-R" panose="02020400000000000000" pitchFamily="18" charset="-128"/>
                </a:rPr>
                <a:t>にご連絡下さい。 </a:t>
              </a:r>
              <a:endParaRPr kumimoji="1" lang="en-US" altLang="ja-JP" sz="950" dirty="0">
                <a:latin typeface="UD デジタル 教科書体 NK-R" panose="02020400000000000000" pitchFamily="18" charset="-128"/>
                <a:ea typeface="UD デジタル 教科書体 NK-R" panose="02020400000000000000" pitchFamily="18" charset="-128"/>
              </a:endParaRPr>
            </a:p>
            <a:p>
              <a:r>
                <a:rPr kumimoji="1" lang="ja-JP" altLang="en-US" sz="950" dirty="0">
                  <a:latin typeface="UD デジタル 教科書体 NK-R" panose="02020400000000000000" pitchFamily="18" charset="-128"/>
                  <a:ea typeface="UD デジタル 教科書体 NK-R" panose="02020400000000000000" pitchFamily="18" charset="-128"/>
                </a:rPr>
                <a:t>　</a:t>
              </a:r>
              <a:r>
                <a:rPr kumimoji="1" lang="en-US" altLang="ja-JP" sz="950" dirty="0">
                  <a:latin typeface="UD デジタル 教科書体 NK-R" panose="02020400000000000000" pitchFamily="18" charset="-128"/>
                  <a:ea typeface="UD デジタル 教科書体 NK-R" panose="02020400000000000000" pitchFamily="18" charset="-128"/>
                </a:rPr>
                <a:t>《</a:t>
              </a:r>
              <a:r>
                <a:rPr kumimoji="1" lang="ja-JP" altLang="en-US" sz="950" dirty="0">
                  <a:latin typeface="UD デジタル 教科書体 NK-R" panose="02020400000000000000" pitchFamily="18" charset="-128"/>
                  <a:ea typeface="UD デジタル 教科書体 NK-R" panose="02020400000000000000" pitchFamily="18" charset="-128"/>
                </a:rPr>
                <a:t>その他</a:t>
              </a:r>
              <a:r>
                <a:rPr kumimoji="1" lang="en-US" altLang="ja-JP" sz="950" dirty="0">
                  <a:latin typeface="UD デジタル 教科書体 NK-R" panose="02020400000000000000" pitchFamily="18" charset="-128"/>
                  <a:ea typeface="UD デジタル 教科書体 NK-R" panose="02020400000000000000" pitchFamily="18" charset="-128"/>
                </a:rPr>
                <a:t>》</a:t>
              </a:r>
            </a:p>
            <a:p>
              <a:r>
                <a:rPr kumimoji="1" lang="ja-JP" altLang="en-US" sz="950" dirty="0">
                  <a:latin typeface="UD デジタル 教科書体 NK-R" panose="02020400000000000000" pitchFamily="18" charset="-128"/>
                  <a:ea typeface="UD デジタル 教科書体 NK-R" panose="02020400000000000000" pitchFamily="18" charset="-128"/>
                </a:rPr>
                <a:t>　　　●案内中、万一お客様の過失による事故・ケガ・毀損等が発生した場合、当会では一切責任（損害賠償等）を負いかねますので、</a:t>
              </a:r>
              <a:endParaRPr kumimoji="1" lang="en-US" altLang="ja-JP" sz="950" dirty="0">
                <a:latin typeface="UD デジタル 教科書体 NK-R" panose="02020400000000000000" pitchFamily="18" charset="-128"/>
                <a:ea typeface="UD デジタル 教科書体 NK-R" panose="02020400000000000000" pitchFamily="18" charset="-128"/>
              </a:endParaRPr>
            </a:p>
            <a:p>
              <a:r>
                <a:rPr kumimoji="1" lang="en-US" altLang="ja-JP" sz="950" dirty="0">
                  <a:latin typeface="UD デジタル 教科書体 NK-R" panose="02020400000000000000" pitchFamily="18" charset="-128"/>
                  <a:ea typeface="UD デジタル 教科書体 NK-R" panose="02020400000000000000" pitchFamily="18" charset="-128"/>
                </a:rPr>
                <a:t>   </a:t>
              </a:r>
              <a:r>
                <a:rPr kumimoji="1" lang="ja-JP" altLang="en-US" sz="950" dirty="0">
                  <a:latin typeface="UD デジタル 教科書体 NK-R" panose="02020400000000000000" pitchFamily="18" charset="-128"/>
                  <a:ea typeface="UD デジタル 教科書体 NK-R" panose="02020400000000000000" pitchFamily="18" charset="-128"/>
                </a:rPr>
                <a:t>　　　あらかじめご了承下さい。</a:t>
              </a:r>
            </a:p>
          </p:txBody>
        </p:sp>
      </p:grpSp>
      <p:graphicFrame>
        <p:nvGraphicFramePr>
          <p:cNvPr id="4" name="オブジェクト 3">
            <a:extLst>
              <a:ext uri="{FF2B5EF4-FFF2-40B4-BE49-F238E27FC236}">
                <a16:creationId xmlns:a16="http://schemas.microsoft.com/office/drawing/2014/main" id="{2A22D948-2840-4D65-DC65-97DDA4909C1A}"/>
              </a:ext>
            </a:extLst>
          </p:cNvPr>
          <p:cNvGraphicFramePr>
            <a:graphicFrameLocks noChangeAspect="1"/>
          </p:cNvGraphicFramePr>
          <p:nvPr>
            <p:extLst>
              <p:ext uri="{D42A27DB-BD31-4B8C-83A1-F6EECF244321}">
                <p14:modId xmlns:p14="http://schemas.microsoft.com/office/powerpoint/2010/main" val="556947976"/>
              </p:ext>
            </p:extLst>
          </p:nvPr>
        </p:nvGraphicFramePr>
        <p:xfrm>
          <a:off x="158750" y="811213"/>
          <a:ext cx="7250113" cy="5457825"/>
        </p:xfrm>
        <a:graphic>
          <a:graphicData uri="http://schemas.openxmlformats.org/presentationml/2006/ole">
            <mc:AlternateContent xmlns:mc="http://schemas.openxmlformats.org/markup-compatibility/2006">
              <mc:Choice xmlns:v="urn:schemas-microsoft-com:vml" Requires="v">
                <p:oleObj name="Worksheet" r:id="rId2" imgW="12925292" imgH="10353648" progId="Excel.Sheet.12">
                  <p:embed/>
                </p:oleObj>
              </mc:Choice>
              <mc:Fallback>
                <p:oleObj name="Worksheet" r:id="rId2" imgW="12925292" imgH="10353648" progId="Excel.Sheet.12">
                  <p:embed/>
                  <p:pic>
                    <p:nvPicPr>
                      <p:cNvPr id="0" name=""/>
                      <p:cNvPicPr/>
                      <p:nvPr/>
                    </p:nvPicPr>
                    <p:blipFill>
                      <a:blip r:embed="rId3"/>
                      <a:stretch>
                        <a:fillRect/>
                      </a:stretch>
                    </p:blipFill>
                    <p:spPr>
                      <a:xfrm>
                        <a:off x="158750" y="811213"/>
                        <a:ext cx="7250113" cy="5457825"/>
                      </a:xfrm>
                      <a:prstGeom prst="rect">
                        <a:avLst/>
                      </a:prstGeom>
                      <a:ln>
                        <a:solidFill>
                          <a:schemeClr val="tx1"/>
                        </a:solidFill>
                      </a:ln>
                    </p:spPr>
                  </p:pic>
                </p:oleObj>
              </mc:Fallback>
            </mc:AlternateContent>
          </a:graphicData>
        </a:graphic>
      </p:graphicFrame>
      <p:grpSp>
        <p:nvGrpSpPr>
          <p:cNvPr id="16" name="グループ化 15">
            <a:extLst>
              <a:ext uri="{FF2B5EF4-FFF2-40B4-BE49-F238E27FC236}">
                <a16:creationId xmlns:a16="http://schemas.microsoft.com/office/drawing/2014/main" id="{755B1A5D-2BFD-8604-E671-B296566E50E6}"/>
              </a:ext>
            </a:extLst>
          </p:cNvPr>
          <p:cNvGrpSpPr/>
          <p:nvPr/>
        </p:nvGrpSpPr>
        <p:grpSpPr>
          <a:xfrm>
            <a:off x="241000" y="6248789"/>
            <a:ext cx="7336733" cy="1688713"/>
            <a:chOff x="752412" y="6029100"/>
            <a:chExt cx="7359829" cy="1847606"/>
          </a:xfrm>
        </p:grpSpPr>
        <p:grpSp>
          <p:nvGrpSpPr>
            <p:cNvPr id="52" name="グループ化 51">
              <a:extLst>
                <a:ext uri="{FF2B5EF4-FFF2-40B4-BE49-F238E27FC236}">
                  <a16:creationId xmlns:a16="http://schemas.microsoft.com/office/drawing/2014/main" id="{890DEDE1-5B78-553F-7F5C-AF63793DA549}"/>
                </a:ext>
              </a:extLst>
            </p:cNvPr>
            <p:cNvGrpSpPr/>
            <p:nvPr/>
          </p:nvGrpSpPr>
          <p:grpSpPr>
            <a:xfrm>
              <a:off x="752412" y="6029100"/>
              <a:ext cx="7359829" cy="1847606"/>
              <a:chOff x="752412" y="6230963"/>
              <a:chExt cx="7359829" cy="1847606"/>
            </a:xfrm>
          </p:grpSpPr>
          <p:sp>
            <p:nvSpPr>
              <p:cNvPr id="8" name="テキスト ボックス 7">
                <a:extLst>
                  <a:ext uri="{FF2B5EF4-FFF2-40B4-BE49-F238E27FC236}">
                    <a16:creationId xmlns:a16="http://schemas.microsoft.com/office/drawing/2014/main" id="{EFD62715-9D88-EEB3-DA48-E58053D2BDBA}"/>
                  </a:ext>
                </a:extLst>
              </p:cNvPr>
              <p:cNvSpPr txBox="1"/>
              <p:nvPr/>
            </p:nvSpPr>
            <p:spPr>
              <a:xfrm>
                <a:off x="752412" y="6230963"/>
                <a:ext cx="1864342" cy="303062"/>
              </a:xfrm>
              <a:prstGeom prst="rect">
                <a:avLst/>
              </a:prstGeom>
              <a:noFill/>
            </p:spPr>
            <p:txBody>
              <a:bodyPr wrap="square" rtlCol="0">
                <a:spAutoFit/>
              </a:bodyPr>
              <a:lstStyle/>
              <a:p>
                <a:r>
                  <a:rPr kumimoji="1" lang="en-US" altLang="ja-JP" sz="1200" b="1" dirty="0">
                    <a:latin typeface="HG丸ｺﾞｼｯｸM-PRO" panose="020F0600000000000000" pitchFamily="50" charset="-128"/>
                    <a:ea typeface="HG丸ｺﾞｼｯｸM-PRO" panose="020F0600000000000000" pitchFamily="50" charset="-128"/>
                  </a:rPr>
                  <a:t>【</a:t>
                </a:r>
                <a:r>
                  <a:rPr kumimoji="1" lang="ja-JP" altLang="en-US" sz="1200" b="1" dirty="0">
                    <a:latin typeface="HG丸ｺﾞｼｯｸM-PRO" panose="020F0600000000000000" pitchFamily="50" charset="-128"/>
                    <a:ea typeface="HG丸ｺﾞｼｯｸM-PRO" panose="020F0600000000000000" pitchFamily="50" charset="-128"/>
                  </a:rPr>
                  <a:t>お申込について</a:t>
                </a:r>
                <a:r>
                  <a:rPr kumimoji="1" lang="en-US" altLang="ja-JP" sz="1200" b="1" dirty="0">
                    <a:latin typeface="HG丸ｺﾞｼｯｸM-PRO" panose="020F0600000000000000" pitchFamily="50" charset="-128"/>
                    <a:ea typeface="HG丸ｺﾞｼｯｸM-PRO" panose="020F0600000000000000" pitchFamily="50" charset="-128"/>
                  </a:rPr>
                  <a:t>】</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11" name="テキスト ボックス 6">
                <a:extLst>
                  <a:ext uri="{FF2B5EF4-FFF2-40B4-BE49-F238E27FC236}">
                    <a16:creationId xmlns:a16="http://schemas.microsoft.com/office/drawing/2014/main" id="{76E683C2-DB0E-26CB-A875-3FE55148F332}"/>
                  </a:ext>
                </a:extLst>
              </p:cNvPr>
              <p:cNvSpPr txBox="1"/>
              <p:nvPr/>
            </p:nvSpPr>
            <p:spPr>
              <a:xfrm>
                <a:off x="752412" y="6469846"/>
                <a:ext cx="7190425" cy="44617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r>
                  <a:rPr kumimoji="1" lang="ja-JP" altLang="en-US" sz="1050" b="1" u="sng" dirty="0">
                    <a:latin typeface="UD デジタル 教科書体 NK-R" panose="02020400000000000000" pitchFamily="18" charset="-128"/>
                    <a:ea typeface="UD デジタル 教科書体 NK-R" panose="02020400000000000000" pitchFamily="18" charset="-128"/>
                  </a:rPr>
                  <a:t>希望日の前日</a:t>
                </a:r>
                <a:r>
                  <a:rPr kumimoji="1" lang="en-US" altLang="ja-JP" sz="1050" b="1" u="sng" dirty="0">
                    <a:latin typeface="UD デジタル 教科書体 NK-R" panose="02020400000000000000" pitchFamily="18" charset="-128"/>
                    <a:ea typeface="UD デジタル 教科書体 NK-R" panose="02020400000000000000" pitchFamily="18" charset="-128"/>
                  </a:rPr>
                  <a:t>2/28(</a:t>
                </a:r>
                <a:r>
                  <a:rPr kumimoji="1" lang="ja-JP" altLang="en-US" sz="1050" b="1" u="sng" dirty="0">
                    <a:latin typeface="UD デジタル 教科書体 NK-R" panose="02020400000000000000" pitchFamily="18" charset="-128"/>
                    <a:ea typeface="UD デジタル 教科書体 NK-R" panose="02020400000000000000" pitchFamily="18" charset="-128"/>
                  </a:rPr>
                  <a:t>金</a:t>
                </a:r>
                <a:r>
                  <a:rPr kumimoji="1" lang="en-US" altLang="ja-JP" sz="1050" b="1" u="sng" dirty="0">
                    <a:latin typeface="UD デジタル 教科書体 NK-R" panose="02020400000000000000" pitchFamily="18" charset="-128"/>
                    <a:ea typeface="UD デジタル 教科書体 NK-R" panose="02020400000000000000" pitchFamily="18" charset="-128"/>
                  </a:rPr>
                  <a:t>)</a:t>
                </a:r>
                <a:r>
                  <a:rPr kumimoji="1" lang="ja-JP" altLang="en-US" sz="1050" b="1" u="sng" dirty="0">
                    <a:latin typeface="UD デジタル 教科書体 NK-R" panose="02020400000000000000" pitchFamily="18" charset="-128"/>
                    <a:ea typeface="UD デジタル 教科書体 NK-R" panose="02020400000000000000" pitchFamily="18" charset="-128"/>
                  </a:rPr>
                  <a:t>・</a:t>
                </a:r>
                <a:r>
                  <a:rPr kumimoji="1" lang="en-US" altLang="ja-JP" sz="1050" b="1" u="sng" dirty="0">
                    <a:latin typeface="UD デジタル 教科書体 NK-R" panose="02020400000000000000" pitchFamily="18" charset="-128"/>
                    <a:ea typeface="UD デジタル 教科書体 NK-R" panose="02020400000000000000" pitchFamily="18" charset="-128"/>
                  </a:rPr>
                  <a:t>3/1(</a:t>
                </a:r>
                <a:r>
                  <a:rPr kumimoji="1" lang="ja-JP" altLang="en-US" sz="1050" b="1" u="sng" dirty="0">
                    <a:latin typeface="UD デジタル 教科書体 NK-R" panose="02020400000000000000" pitchFamily="18" charset="-128"/>
                    <a:ea typeface="UD デジタル 教科書体 NK-R" panose="02020400000000000000" pitchFamily="18" charset="-128"/>
                  </a:rPr>
                  <a:t>土</a:t>
                </a:r>
                <a:r>
                  <a:rPr kumimoji="1" lang="en-US" altLang="ja-JP" sz="1050" b="1" u="sng" dirty="0">
                    <a:latin typeface="UD デジタル 教科書体 NK-R" panose="02020400000000000000" pitchFamily="18" charset="-128"/>
                    <a:ea typeface="UD デジタル 教科書体 NK-R" panose="02020400000000000000" pitchFamily="18" charset="-128"/>
                  </a:rPr>
                  <a:t>)</a:t>
                </a:r>
                <a:r>
                  <a:rPr kumimoji="1" lang="ja-JP" altLang="en-US" sz="1050" b="1" u="sng" dirty="0">
                    <a:latin typeface="UD デジタル 教科書体 NK-R" panose="02020400000000000000" pitchFamily="18" charset="-128"/>
                    <a:ea typeface="UD デジタル 教科書体 NK-R" panose="02020400000000000000" pitchFamily="18" charset="-128"/>
                  </a:rPr>
                  <a:t>１６時までに</a:t>
                </a:r>
                <a:r>
                  <a:rPr kumimoji="1" lang="ja-JP" altLang="en-US" sz="1000" dirty="0">
                    <a:latin typeface="UD デジタル 教科書体 NK-R" panose="02020400000000000000" pitchFamily="18" charset="-128"/>
                    <a:ea typeface="UD デジタル 教科書体 NK-R" panose="02020400000000000000" pitchFamily="18" charset="-128"/>
                  </a:rPr>
                  <a:t>申込書に必要事項を記入し、</a:t>
                </a:r>
                <a:r>
                  <a:rPr kumimoji="1" lang="en-US" altLang="ja-JP" sz="1050" b="1" dirty="0">
                    <a:latin typeface="UD デジタル 教科書体 NK-R" panose="02020400000000000000" pitchFamily="18" charset="-128"/>
                    <a:ea typeface="UD デジタル 教科書体 NK-R" panose="02020400000000000000" pitchFamily="18" charset="-128"/>
                  </a:rPr>
                  <a:t>FAX</a:t>
                </a:r>
                <a:r>
                  <a:rPr kumimoji="1" lang="ja-JP" altLang="en-US" sz="1050" b="1" dirty="0">
                    <a:latin typeface="UD デジタル 教科書体 NK-R" panose="02020400000000000000" pitchFamily="18" charset="-128"/>
                    <a:ea typeface="UD デジタル 教科書体 NK-R" panose="02020400000000000000" pitchFamily="18" charset="-128"/>
                  </a:rPr>
                  <a:t>または電話またはメール</a:t>
                </a:r>
                <a:r>
                  <a:rPr kumimoji="1" lang="ja-JP" altLang="en-US" sz="1000" dirty="0">
                    <a:latin typeface="UD デジタル 教科書体 NK-R" panose="02020400000000000000" pitchFamily="18" charset="-128"/>
                    <a:ea typeface="UD デジタル 教科書体 NK-R" panose="02020400000000000000" pitchFamily="18" charset="-128"/>
                  </a:rPr>
                  <a:t>のいずれかの方法</a:t>
                </a:r>
                <a:endParaRPr kumimoji="1" lang="en-US" altLang="ja-JP" sz="1000" dirty="0">
                  <a:latin typeface="UD デジタル 教科書体 NK-R" panose="02020400000000000000" pitchFamily="18" charset="-128"/>
                  <a:ea typeface="UD デジタル 教科書体 NK-R" panose="02020400000000000000" pitchFamily="18" charset="-128"/>
                </a:endParaRPr>
              </a:p>
              <a:p>
                <a:r>
                  <a:rPr kumimoji="1" lang="ja-JP" altLang="en-US" sz="1000" dirty="0">
                    <a:latin typeface="UD デジタル 教科書体 NK-R" panose="02020400000000000000" pitchFamily="18" charset="-128"/>
                    <a:ea typeface="UD デジタル 教科書体 NK-R" panose="02020400000000000000" pitchFamily="18" charset="-128"/>
                  </a:rPr>
                  <a:t>　　でお申し込み下さい。</a:t>
                </a:r>
                <a:endParaRPr kumimoji="1" lang="en-US" altLang="ja-JP" sz="1000" dirty="0">
                  <a:latin typeface="UD デジタル 教科書体 NK-R" panose="02020400000000000000" pitchFamily="18" charset="-128"/>
                  <a:ea typeface="UD デジタル 教科書体 NK-R" panose="02020400000000000000" pitchFamily="18" charset="-128"/>
                </a:endParaRPr>
              </a:p>
            </p:txBody>
          </p:sp>
          <p:grpSp>
            <p:nvGrpSpPr>
              <p:cNvPr id="43" name="グループ化 42">
                <a:extLst>
                  <a:ext uri="{FF2B5EF4-FFF2-40B4-BE49-F238E27FC236}">
                    <a16:creationId xmlns:a16="http://schemas.microsoft.com/office/drawing/2014/main" id="{F129F4D2-9484-BA34-A74C-EE4EFECF65D2}"/>
                  </a:ext>
                </a:extLst>
              </p:cNvPr>
              <p:cNvGrpSpPr/>
              <p:nvPr/>
            </p:nvGrpSpPr>
            <p:grpSpPr>
              <a:xfrm>
                <a:off x="1147412" y="7519179"/>
                <a:ext cx="4865835" cy="559390"/>
                <a:chOff x="1205608" y="6996790"/>
                <a:chExt cx="4865835" cy="559390"/>
              </a:xfrm>
            </p:grpSpPr>
            <p:sp>
              <p:nvSpPr>
                <p:cNvPr id="22" name="テキスト ボックス 6">
                  <a:extLst>
                    <a:ext uri="{FF2B5EF4-FFF2-40B4-BE49-F238E27FC236}">
                      <a16:creationId xmlns:a16="http://schemas.microsoft.com/office/drawing/2014/main" id="{DF7F23AA-476F-DFFE-1C03-FD01177C3DCD}"/>
                    </a:ext>
                  </a:extLst>
                </p:cNvPr>
                <p:cNvSpPr txBox="1"/>
                <p:nvPr/>
              </p:nvSpPr>
              <p:spPr>
                <a:xfrm>
                  <a:off x="1463801" y="6996790"/>
                  <a:ext cx="4607642" cy="33673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b="1" dirty="0">
                      <a:latin typeface="UD デジタル 教科書体 NK-R" panose="02020400000000000000" pitchFamily="18" charset="-128"/>
                      <a:ea typeface="UD デジタル 教科書体 NK-R" panose="02020400000000000000" pitchFamily="18" charset="-128"/>
                    </a:rPr>
                    <a:t>（一社）</a:t>
                  </a:r>
                  <a:r>
                    <a:rPr kumimoji="1" lang="ja-JP" altLang="en-US" sz="1400" b="1" dirty="0">
                      <a:latin typeface="UD デジタル 教科書体 NK-R" panose="02020400000000000000" pitchFamily="18" charset="-128"/>
                      <a:ea typeface="UD デジタル 教科書体 NK-R" panose="02020400000000000000" pitchFamily="18" charset="-128"/>
                    </a:rPr>
                    <a:t>日光市観光協会今市支部　　</a:t>
                  </a:r>
                  <a:r>
                    <a:rPr kumimoji="1" lang="en-US" altLang="ja-JP" sz="1400" b="1" dirty="0">
                      <a:latin typeface="UD デジタル 教科書体 NK-R" panose="02020400000000000000" pitchFamily="18" charset="-128"/>
                      <a:ea typeface="UD デジタル 教科書体 NK-R" panose="02020400000000000000" pitchFamily="18" charset="-128"/>
                    </a:rPr>
                    <a:t>FAX</a:t>
                  </a:r>
                  <a:r>
                    <a:rPr kumimoji="1" lang="ja-JP" altLang="en-US" sz="1400" b="1" dirty="0">
                      <a:latin typeface="UD デジタル 教科書体 NK-R" panose="02020400000000000000" pitchFamily="18" charset="-128"/>
                      <a:ea typeface="UD デジタル 教科書体 NK-R" panose="02020400000000000000" pitchFamily="18" charset="-128"/>
                    </a:rPr>
                    <a:t>：</a:t>
                  </a:r>
                  <a:r>
                    <a:rPr kumimoji="1" lang="en-US" altLang="ja-JP" sz="1400" b="1" dirty="0">
                      <a:latin typeface="UD デジタル 教科書体 NK-R" panose="02020400000000000000" pitchFamily="18" charset="-128"/>
                      <a:ea typeface="UD デジタル 教科書体 NK-R" panose="02020400000000000000" pitchFamily="18" charset="-128"/>
                    </a:rPr>
                    <a:t>0288-25-3347</a:t>
                  </a:r>
                </a:p>
              </p:txBody>
            </p:sp>
            <p:sp>
              <p:nvSpPr>
                <p:cNvPr id="50" name="テキスト ボックス 6">
                  <a:extLst>
                    <a:ext uri="{FF2B5EF4-FFF2-40B4-BE49-F238E27FC236}">
                      <a16:creationId xmlns:a16="http://schemas.microsoft.com/office/drawing/2014/main" id="{9084A164-A2E0-02C0-3CA0-9F72F8A91652}"/>
                    </a:ext>
                  </a:extLst>
                </p:cNvPr>
                <p:cNvSpPr txBox="1"/>
                <p:nvPr/>
              </p:nvSpPr>
              <p:spPr>
                <a:xfrm>
                  <a:off x="1205608" y="7278373"/>
                  <a:ext cx="4089496" cy="27780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en-US" altLang="ja-JP" sz="1050" dirty="0">
                      <a:latin typeface="UD デジタル 教科書体 NK-R" panose="02020400000000000000" pitchFamily="18" charset="-128"/>
                      <a:ea typeface="UD デジタル 教科書体 NK-R" panose="02020400000000000000" pitchFamily="18" charset="-128"/>
                    </a:rPr>
                    <a:t>       </a:t>
                  </a:r>
                  <a:r>
                    <a:rPr kumimoji="1" lang="ja-JP" altLang="en-US" sz="1050" dirty="0">
                      <a:latin typeface="UD デジタル 教科書体 NK-R" panose="02020400000000000000" pitchFamily="18" charset="-128"/>
                      <a:ea typeface="UD デジタル 教科書体 NK-R" panose="02020400000000000000" pitchFamily="18" charset="-128"/>
                    </a:rPr>
                    <a:t>受付時間 </a:t>
                  </a:r>
                  <a:r>
                    <a:rPr kumimoji="1" lang="en-US" altLang="ja-JP" sz="1050" dirty="0">
                      <a:latin typeface="UD デジタル 教科書体 NK-R" panose="02020400000000000000" pitchFamily="18" charset="-128"/>
                      <a:ea typeface="UD デジタル 教科書体 NK-R" panose="02020400000000000000" pitchFamily="18" charset="-128"/>
                    </a:rPr>
                    <a:t>9</a:t>
                  </a:r>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en-US" altLang="ja-JP" sz="1050" dirty="0">
                      <a:latin typeface="UD デジタル 教科書体 NK-R" panose="02020400000000000000" pitchFamily="18" charset="-128"/>
                      <a:ea typeface="UD デジタル 教科書体 NK-R" panose="02020400000000000000" pitchFamily="18" charset="-128"/>
                    </a:rPr>
                    <a:t>00</a:t>
                  </a:r>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en-US" altLang="ja-JP" sz="1050" dirty="0">
                      <a:latin typeface="UD デジタル 教科書体 NK-R" panose="02020400000000000000" pitchFamily="18" charset="-128"/>
                      <a:ea typeface="UD デジタル 教科書体 NK-R" panose="02020400000000000000" pitchFamily="18" charset="-128"/>
                    </a:rPr>
                    <a:t>17</a:t>
                  </a:r>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en-US" altLang="ja-JP" sz="1050" dirty="0">
                      <a:latin typeface="UD デジタル 教科書体 NK-R" panose="02020400000000000000" pitchFamily="18" charset="-128"/>
                      <a:ea typeface="UD デジタル 教科書体 NK-R" panose="02020400000000000000" pitchFamily="18" charset="-128"/>
                    </a:rPr>
                    <a:t>00</a:t>
                  </a:r>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en-US" altLang="ja-JP" sz="1050" dirty="0">
                      <a:latin typeface="UD デジタル 教科書体 NK-R" panose="02020400000000000000" pitchFamily="18" charset="-128"/>
                      <a:ea typeface="UD デジタル 教科書体 NK-R" panose="02020400000000000000" pitchFamily="18" charset="-128"/>
                    </a:rPr>
                    <a:t>FAX</a:t>
                  </a:r>
                  <a:r>
                    <a:rPr kumimoji="1" lang="ja-JP" altLang="en-US" sz="1050" dirty="0">
                      <a:latin typeface="UD デジタル 教科書体 NK-R" panose="02020400000000000000" pitchFamily="18" charset="-128"/>
                      <a:ea typeface="UD デジタル 教科書体 NK-R" panose="02020400000000000000" pitchFamily="18" charset="-128"/>
                    </a:rPr>
                    <a:t>並びにメールは２４時間受付</a:t>
                  </a:r>
                  <a:r>
                    <a:rPr kumimoji="1" lang="en-US" altLang="ja-JP" sz="1050" dirty="0">
                      <a:latin typeface="UD デジタル 教科書体 NK-R" panose="02020400000000000000" pitchFamily="18" charset="-128"/>
                      <a:ea typeface="UD デジタル 教科書体 NK-R" panose="02020400000000000000" pitchFamily="18" charset="-128"/>
                    </a:rPr>
                    <a:t>)</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grpSp>
          <p:sp>
            <p:nvSpPr>
              <p:cNvPr id="48" name="テキスト ボックス 6">
                <a:extLst>
                  <a:ext uri="{FF2B5EF4-FFF2-40B4-BE49-F238E27FC236}">
                    <a16:creationId xmlns:a16="http://schemas.microsoft.com/office/drawing/2014/main" id="{9B727547-A21A-1E55-B278-FC6D1F2D428A}"/>
                  </a:ext>
                </a:extLst>
              </p:cNvPr>
              <p:cNvSpPr txBox="1"/>
              <p:nvPr/>
            </p:nvSpPr>
            <p:spPr>
              <a:xfrm>
                <a:off x="752413" y="7028533"/>
                <a:ext cx="6896029" cy="26938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000" dirty="0">
                    <a:latin typeface="UD デジタル 教科書体 NK-R" panose="02020400000000000000" pitchFamily="18" charset="-128"/>
                    <a:ea typeface="UD デジタル 教科書体 NK-R" panose="02020400000000000000" pitchFamily="18" charset="-128"/>
                  </a:rPr>
                  <a:t>●幼児等、お子様が参加を希望される場合はご相談下さい。（出発から到着までご自身で歩行可能な方が参加対象です）</a:t>
                </a:r>
                <a:endParaRPr kumimoji="1" lang="en-US" altLang="ja-JP" sz="1000" dirty="0">
                  <a:latin typeface="UD デジタル 教科書体 NK-R" panose="02020400000000000000" pitchFamily="18" charset="-128"/>
                  <a:ea typeface="UD デジタル 教科書体 NK-R" panose="02020400000000000000" pitchFamily="18" charset="-128"/>
                </a:endParaRPr>
              </a:p>
            </p:txBody>
          </p:sp>
          <p:sp>
            <p:nvSpPr>
              <p:cNvPr id="20" name="テキスト ボックス 6">
                <a:extLst>
                  <a:ext uri="{FF2B5EF4-FFF2-40B4-BE49-F238E27FC236}">
                    <a16:creationId xmlns:a16="http://schemas.microsoft.com/office/drawing/2014/main" id="{A2D511AC-8B41-8FF8-493A-205CCC645E99}"/>
                  </a:ext>
                </a:extLst>
              </p:cNvPr>
              <p:cNvSpPr txBox="1"/>
              <p:nvPr/>
            </p:nvSpPr>
            <p:spPr>
              <a:xfrm>
                <a:off x="752414" y="6827808"/>
                <a:ext cx="7359827" cy="26938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000" dirty="0">
                    <a:latin typeface="UD デジタル 教科書体 NK-R" panose="02020400000000000000" pitchFamily="18" charset="-128"/>
                    <a:ea typeface="UD デジタル 教科書体 NK-R" panose="02020400000000000000" pitchFamily="18" charset="-128"/>
                  </a:rPr>
                  <a:t>●申込書受領後、当会より受領のご連絡をさせていただきます。ご不明な点等がございましたら、その際にお申し出下さい。</a:t>
                </a:r>
              </a:p>
            </p:txBody>
          </p:sp>
        </p:grpSp>
        <p:sp>
          <p:nvSpPr>
            <p:cNvPr id="10" name="テキスト ボックス 9">
              <a:extLst>
                <a:ext uri="{FF2B5EF4-FFF2-40B4-BE49-F238E27FC236}">
                  <a16:creationId xmlns:a16="http://schemas.microsoft.com/office/drawing/2014/main" id="{7E848B73-2429-6A9B-1E82-567F51EFD3A1}"/>
                </a:ext>
              </a:extLst>
            </p:cNvPr>
            <p:cNvSpPr txBox="1"/>
            <p:nvPr/>
          </p:nvSpPr>
          <p:spPr>
            <a:xfrm>
              <a:off x="752412" y="7011875"/>
              <a:ext cx="4497514" cy="269388"/>
            </a:xfrm>
            <a:prstGeom prst="rect">
              <a:avLst/>
            </a:prstGeom>
            <a:noFill/>
          </p:spPr>
          <p:txBody>
            <a:bodyPr wrap="square" rtlCol="0">
              <a:spAutoFit/>
            </a:bodyPr>
            <a:lstStyle/>
            <a:p>
              <a:r>
                <a:rPr kumimoji="1" lang="ja-JP" altLang="en-US" sz="1000" dirty="0">
                  <a:latin typeface="UD デジタル 教科書体 NK-R" panose="02020400000000000000" pitchFamily="18" charset="-128"/>
                  <a:ea typeface="UD デジタル 教科書体 NK-R" panose="02020400000000000000" pitchFamily="18" charset="-128"/>
                </a:rPr>
                <a:t>●ご記入いただいた個人情報は、本企画の目的以外には使用いたしません。</a:t>
              </a:r>
              <a:endParaRPr kumimoji="1" lang="ja-JP" altLang="en-US" sz="1000" dirty="0"/>
            </a:p>
          </p:txBody>
        </p:sp>
      </p:grpSp>
      <p:grpSp>
        <p:nvGrpSpPr>
          <p:cNvPr id="63" name="グループ化 62">
            <a:extLst>
              <a:ext uri="{FF2B5EF4-FFF2-40B4-BE49-F238E27FC236}">
                <a16:creationId xmlns:a16="http://schemas.microsoft.com/office/drawing/2014/main" id="{2CD5DCA9-DA1F-44C1-C662-8A2188EB2A30}"/>
              </a:ext>
            </a:extLst>
          </p:cNvPr>
          <p:cNvGrpSpPr/>
          <p:nvPr/>
        </p:nvGrpSpPr>
        <p:grpSpPr>
          <a:xfrm>
            <a:off x="158750" y="9738368"/>
            <a:ext cx="7250113" cy="913666"/>
            <a:chOff x="84661" y="9719542"/>
            <a:chExt cx="7408912" cy="1146902"/>
          </a:xfrm>
        </p:grpSpPr>
        <p:sp>
          <p:nvSpPr>
            <p:cNvPr id="15" name="正方形/長方形 14">
              <a:extLst>
                <a:ext uri="{FF2B5EF4-FFF2-40B4-BE49-F238E27FC236}">
                  <a16:creationId xmlns:a16="http://schemas.microsoft.com/office/drawing/2014/main" id="{7682DF6D-22DF-ABAD-BCAC-405755DD9FFE}"/>
                </a:ext>
              </a:extLst>
            </p:cNvPr>
            <p:cNvSpPr/>
            <p:nvPr/>
          </p:nvSpPr>
          <p:spPr>
            <a:xfrm>
              <a:off x="84661" y="9753993"/>
              <a:ext cx="7408912" cy="1093132"/>
            </a:xfrm>
            <a:prstGeom prst="rect">
              <a:avLst/>
            </a:prstGeom>
            <a:noFill/>
            <a:ln w="158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D3FE7ED7-B8AF-EDE4-5F9F-E2944F364CB9}"/>
                </a:ext>
              </a:extLst>
            </p:cNvPr>
            <p:cNvCxnSpPr>
              <a:cxnSpLocks/>
            </p:cNvCxnSpPr>
            <p:nvPr/>
          </p:nvCxnSpPr>
          <p:spPr>
            <a:xfrm>
              <a:off x="714683" y="9759741"/>
              <a:ext cx="0" cy="108162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6604296A-2935-59BB-9FAC-18F2976BDD66}"/>
                </a:ext>
              </a:extLst>
            </p:cNvPr>
            <p:cNvSpPr txBox="1"/>
            <p:nvPr/>
          </p:nvSpPr>
          <p:spPr>
            <a:xfrm>
              <a:off x="110259" y="10068751"/>
              <a:ext cx="568605" cy="502248"/>
            </a:xfrm>
            <a:prstGeom prst="rect">
              <a:avLst/>
            </a:prstGeom>
            <a:noFill/>
          </p:spPr>
          <p:txBody>
            <a:bodyPr wrap="none" rtlCol="0">
              <a:spAutoFit/>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事務局</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b="1" dirty="0">
                  <a:latin typeface="UD デジタル 教科書体 NK-R" panose="02020400000000000000" pitchFamily="18" charset="-128"/>
                  <a:ea typeface="UD デジタル 教科書体 NK-R" panose="02020400000000000000" pitchFamily="18" charset="-128"/>
                </a:rPr>
                <a:t>記入</a:t>
              </a:r>
              <a:endParaRPr kumimoji="1" lang="ja-JP" altLang="en-US" sz="1000" b="1" dirty="0"/>
            </a:p>
          </p:txBody>
        </p:sp>
        <p:cxnSp>
          <p:nvCxnSpPr>
            <p:cNvPr id="30" name="直線コネクタ 29">
              <a:extLst>
                <a:ext uri="{FF2B5EF4-FFF2-40B4-BE49-F238E27FC236}">
                  <a16:creationId xmlns:a16="http://schemas.microsoft.com/office/drawing/2014/main" id="{990548AD-EC00-3E71-241A-55454657DFBF}"/>
                </a:ext>
              </a:extLst>
            </p:cNvPr>
            <p:cNvCxnSpPr>
              <a:cxnSpLocks/>
            </p:cNvCxnSpPr>
            <p:nvPr/>
          </p:nvCxnSpPr>
          <p:spPr>
            <a:xfrm>
              <a:off x="1620041" y="9773306"/>
              <a:ext cx="0" cy="109313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27809122-F21A-2773-148A-8987E86CA7AC}"/>
                </a:ext>
              </a:extLst>
            </p:cNvPr>
            <p:cNvCxnSpPr>
              <a:cxnSpLocks/>
            </p:cNvCxnSpPr>
            <p:nvPr/>
          </p:nvCxnSpPr>
          <p:spPr>
            <a:xfrm flipH="1">
              <a:off x="1047985" y="9984813"/>
              <a:ext cx="173323" cy="24014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CABA5B18-1FBF-C453-8FDC-4B2A23C4A11F}"/>
                </a:ext>
              </a:extLst>
            </p:cNvPr>
            <p:cNvSpPr txBox="1"/>
            <p:nvPr/>
          </p:nvSpPr>
          <p:spPr>
            <a:xfrm>
              <a:off x="896543" y="9721840"/>
              <a:ext cx="492443" cy="215444"/>
            </a:xfrm>
            <a:prstGeom prst="rect">
              <a:avLst/>
            </a:prstGeom>
            <a:noFill/>
          </p:spPr>
          <p:txBody>
            <a:bodyPr wrap="none" rtlCol="0">
              <a:spAutoFit/>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受付日</a:t>
              </a:r>
              <a:endParaRPr kumimoji="1" lang="ja-JP" altLang="en-US" sz="800" dirty="0"/>
            </a:p>
          </p:txBody>
        </p:sp>
        <p:cxnSp>
          <p:nvCxnSpPr>
            <p:cNvPr id="36" name="直線コネクタ 35">
              <a:extLst>
                <a:ext uri="{FF2B5EF4-FFF2-40B4-BE49-F238E27FC236}">
                  <a16:creationId xmlns:a16="http://schemas.microsoft.com/office/drawing/2014/main" id="{486F25AF-0154-E038-3888-2B9F979BD504}"/>
                </a:ext>
              </a:extLst>
            </p:cNvPr>
            <p:cNvCxnSpPr>
              <a:cxnSpLocks/>
            </p:cNvCxnSpPr>
            <p:nvPr/>
          </p:nvCxnSpPr>
          <p:spPr>
            <a:xfrm flipH="1">
              <a:off x="722982" y="9936212"/>
              <a:ext cx="2843077" cy="386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577DE0DD-B8E8-5E47-BDAF-34D04E9F1A74}"/>
                </a:ext>
              </a:extLst>
            </p:cNvPr>
            <p:cNvCxnSpPr>
              <a:cxnSpLocks/>
            </p:cNvCxnSpPr>
            <p:nvPr/>
          </p:nvCxnSpPr>
          <p:spPr>
            <a:xfrm flipH="1">
              <a:off x="731216" y="10255229"/>
              <a:ext cx="2834844"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EB8E4AC0-C04D-1FB4-DAE4-7E13E34A5053}"/>
                </a:ext>
              </a:extLst>
            </p:cNvPr>
            <p:cNvCxnSpPr>
              <a:cxnSpLocks/>
            </p:cNvCxnSpPr>
            <p:nvPr/>
          </p:nvCxnSpPr>
          <p:spPr>
            <a:xfrm flipH="1">
              <a:off x="706386" y="10440066"/>
              <a:ext cx="2859674"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15FE18D5-FD94-AF84-05D4-8923AAD6BD42}"/>
                </a:ext>
              </a:extLst>
            </p:cNvPr>
            <p:cNvSpPr txBox="1"/>
            <p:nvPr/>
          </p:nvSpPr>
          <p:spPr>
            <a:xfrm>
              <a:off x="893904" y="10224622"/>
              <a:ext cx="492443" cy="215444"/>
            </a:xfrm>
            <a:prstGeom prst="rect">
              <a:avLst/>
            </a:prstGeom>
            <a:noFill/>
          </p:spPr>
          <p:txBody>
            <a:bodyPr wrap="none" rtlCol="0">
              <a:spAutoFit/>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受付者</a:t>
              </a:r>
              <a:endParaRPr kumimoji="1" lang="ja-JP" altLang="en-US" sz="800" dirty="0"/>
            </a:p>
          </p:txBody>
        </p:sp>
        <p:cxnSp>
          <p:nvCxnSpPr>
            <p:cNvPr id="55" name="直線コネクタ 54">
              <a:extLst>
                <a:ext uri="{FF2B5EF4-FFF2-40B4-BE49-F238E27FC236}">
                  <a16:creationId xmlns:a16="http://schemas.microsoft.com/office/drawing/2014/main" id="{797069E6-63EC-F781-B012-5E06F8E6EF29}"/>
                </a:ext>
              </a:extLst>
            </p:cNvPr>
            <p:cNvCxnSpPr>
              <a:cxnSpLocks/>
            </p:cNvCxnSpPr>
            <p:nvPr/>
          </p:nvCxnSpPr>
          <p:spPr>
            <a:xfrm>
              <a:off x="2476203" y="9756239"/>
              <a:ext cx="0" cy="49899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2B9F4AEA-1138-3806-32EE-623E61A16968}"/>
                </a:ext>
              </a:extLst>
            </p:cNvPr>
            <p:cNvSpPr txBox="1"/>
            <p:nvPr/>
          </p:nvSpPr>
          <p:spPr>
            <a:xfrm>
              <a:off x="1682876" y="9731828"/>
              <a:ext cx="735089" cy="215444"/>
            </a:xfrm>
            <a:prstGeom prst="rect">
              <a:avLst/>
            </a:prstGeom>
            <a:noFill/>
          </p:spPr>
          <p:txBody>
            <a:bodyPr wrap="none" rtlCol="0">
              <a:spAutoFit/>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ガイド連絡日</a:t>
              </a:r>
            </a:p>
          </p:txBody>
        </p:sp>
        <p:sp>
          <p:nvSpPr>
            <p:cNvPr id="57" name="テキスト ボックス 56">
              <a:extLst>
                <a:ext uri="{FF2B5EF4-FFF2-40B4-BE49-F238E27FC236}">
                  <a16:creationId xmlns:a16="http://schemas.microsoft.com/office/drawing/2014/main" id="{F95FA656-D0C4-3608-3B09-068BCCB3A98F}"/>
                </a:ext>
              </a:extLst>
            </p:cNvPr>
            <p:cNvSpPr txBox="1"/>
            <p:nvPr/>
          </p:nvSpPr>
          <p:spPr>
            <a:xfrm>
              <a:off x="2523244" y="9719542"/>
              <a:ext cx="1007225" cy="270442"/>
            </a:xfrm>
            <a:prstGeom prst="rect">
              <a:avLst/>
            </a:prstGeom>
            <a:noFill/>
          </p:spPr>
          <p:txBody>
            <a:bodyPr wrap="none" rtlCol="0">
              <a:spAutoFit/>
            </a:bodyPr>
            <a:lstStyle/>
            <a:p>
              <a:pPr algn="ctr"/>
              <a:r>
                <a:rPr kumimoji="1" lang="ja-JP" altLang="en-US" sz="800" spc="-150" dirty="0">
                  <a:latin typeface="UD デジタル 教科書体 NK-R" panose="02020400000000000000" pitchFamily="18" charset="-128"/>
                  <a:ea typeface="UD デジタル 教科書体 NK-R" panose="02020400000000000000" pitchFamily="18" charset="-128"/>
                </a:rPr>
                <a:t>申込者への確定連絡日</a:t>
              </a:r>
              <a:endParaRPr kumimoji="1" lang="ja-JP" altLang="en-US" sz="800" spc="-150" dirty="0"/>
            </a:p>
          </p:txBody>
        </p:sp>
        <p:cxnSp>
          <p:nvCxnSpPr>
            <p:cNvPr id="58" name="直線コネクタ 57">
              <a:extLst>
                <a:ext uri="{FF2B5EF4-FFF2-40B4-BE49-F238E27FC236}">
                  <a16:creationId xmlns:a16="http://schemas.microsoft.com/office/drawing/2014/main" id="{D82F30B8-ADE6-9865-611F-7253B1B9A1A6}"/>
                </a:ext>
              </a:extLst>
            </p:cNvPr>
            <p:cNvCxnSpPr>
              <a:cxnSpLocks/>
            </p:cNvCxnSpPr>
            <p:nvPr/>
          </p:nvCxnSpPr>
          <p:spPr>
            <a:xfrm flipH="1">
              <a:off x="1927814" y="9979534"/>
              <a:ext cx="173323" cy="24014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D6545575-FFCD-F5AB-E9B3-6423822F0761}"/>
                </a:ext>
              </a:extLst>
            </p:cNvPr>
            <p:cNvCxnSpPr>
              <a:cxnSpLocks/>
            </p:cNvCxnSpPr>
            <p:nvPr/>
          </p:nvCxnSpPr>
          <p:spPr>
            <a:xfrm flipH="1">
              <a:off x="2908441" y="9979533"/>
              <a:ext cx="173323" cy="24014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3D7B1964-726B-90C9-F3DF-3F00A9BD00AE}"/>
                </a:ext>
              </a:extLst>
            </p:cNvPr>
            <p:cNvCxnSpPr>
              <a:cxnSpLocks/>
            </p:cNvCxnSpPr>
            <p:nvPr/>
          </p:nvCxnSpPr>
          <p:spPr>
            <a:xfrm>
              <a:off x="3566059" y="9744474"/>
              <a:ext cx="0" cy="1098467"/>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AE02BE31-F0B0-CD99-A325-3A1FAD1F7718}"/>
                </a:ext>
              </a:extLst>
            </p:cNvPr>
            <p:cNvSpPr txBox="1"/>
            <p:nvPr/>
          </p:nvSpPr>
          <p:spPr>
            <a:xfrm>
              <a:off x="2197582" y="10219679"/>
              <a:ext cx="639040" cy="270441"/>
            </a:xfrm>
            <a:prstGeom prst="rect">
              <a:avLst/>
            </a:prstGeom>
            <a:noFill/>
          </p:spPr>
          <p:txBody>
            <a:bodyPr wrap="none" rtlCol="0">
              <a:spAutoFit/>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案内ガイド</a:t>
              </a:r>
              <a:endParaRPr kumimoji="1" lang="ja-JP" altLang="en-US" sz="800" dirty="0"/>
            </a:p>
          </p:txBody>
        </p:sp>
        <p:sp>
          <p:nvSpPr>
            <p:cNvPr id="62" name="テキスト ボックス 61">
              <a:extLst>
                <a:ext uri="{FF2B5EF4-FFF2-40B4-BE49-F238E27FC236}">
                  <a16:creationId xmlns:a16="http://schemas.microsoft.com/office/drawing/2014/main" id="{D7F77295-F31C-4849-A35B-9C96AE787178}"/>
                </a:ext>
              </a:extLst>
            </p:cNvPr>
            <p:cNvSpPr txBox="1"/>
            <p:nvPr/>
          </p:nvSpPr>
          <p:spPr>
            <a:xfrm>
              <a:off x="3618208" y="9744474"/>
              <a:ext cx="722282" cy="215444"/>
            </a:xfrm>
            <a:prstGeom prst="rect">
              <a:avLst/>
            </a:prstGeom>
            <a:noFill/>
          </p:spPr>
          <p:txBody>
            <a:bodyPr wrap="none" rtlCol="0">
              <a:spAutoFit/>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特記事項</a:t>
              </a:r>
              <a:r>
                <a:rPr kumimoji="1" lang="en-US" altLang="ja-JP" sz="800" dirty="0">
                  <a:latin typeface="UD デジタル 教科書体 NK-R" panose="02020400000000000000" pitchFamily="18" charset="-128"/>
                  <a:ea typeface="UD デジタル 教科書体 NK-R" panose="02020400000000000000" pitchFamily="18" charset="-128"/>
                </a:rPr>
                <a:t>〉</a:t>
              </a:r>
              <a:endParaRPr kumimoji="1" lang="ja-JP" altLang="en-US" sz="800" dirty="0"/>
            </a:p>
          </p:txBody>
        </p:sp>
      </p:grpSp>
      <p:sp>
        <p:nvSpPr>
          <p:cNvPr id="70" name="テキスト ボックス 6">
            <a:extLst>
              <a:ext uri="{FF2B5EF4-FFF2-40B4-BE49-F238E27FC236}">
                <a16:creationId xmlns:a16="http://schemas.microsoft.com/office/drawing/2014/main" id="{FEE530D6-2494-FB6F-B0E4-5F551B45E3FE}"/>
              </a:ext>
            </a:extLst>
          </p:cNvPr>
          <p:cNvSpPr txBox="1"/>
          <p:nvPr/>
        </p:nvSpPr>
        <p:spPr>
          <a:xfrm>
            <a:off x="5187433" y="7424663"/>
            <a:ext cx="2288105"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400" b="1" dirty="0">
                <a:latin typeface="UD デジタル 教科書体 NK-R" panose="02020400000000000000" pitchFamily="18" charset="-128"/>
                <a:ea typeface="UD デジタル 教科書体 NK-R" panose="02020400000000000000" pitchFamily="18" charset="-128"/>
              </a:rPr>
              <a:t>　／ＴＥＬ：</a:t>
            </a:r>
            <a:r>
              <a:rPr kumimoji="1" lang="en-US" altLang="ja-JP" sz="1400" b="1" dirty="0">
                <a:latin typeface="UD デジタル 教科書体 NK-R" panose="02020400000000000000" pitchFamily="18" charset="-128"/>
                <a:ea typeface="UD デジタル 教科書体 NK-R" panose="02020400000000000000" pitchFamily="18" charset="-128"/>
              </a:rPr>
              <a:t>0288-22-1525</a:t>
            </a:r>
          </a:p>
        </p:txBody>
      </p:sp>
      <p:sp>
        <p:nvSpPr>
          <p:cNvPr id="66" name="テキスト ボックス 6">
            <a:extLst>
              <a:ext uri="{FF2B5EF4-FFF2-40B4-BE49-F238E27FC236}">
                <a16:creationId xmlns:a16="http://schemas.microsoft.com/office/drawing/2014/main" id="{64D2C2E6-7031-D42A-8725-AED2EF312626}"/>
              </a:ext>
            </a:extLst>
          </p:cNvPr>
          <p:cNvSpPr txBox="1"/>
          <p:nvPr/>
        </p:nvSpPr>
        <p:spPr>
          <a:xfrm>
            <a:off x="118651" y="7438598"/>
            <a:ext cx="960519"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200" b="1" dirty="0">
                <a:latin typeface="UD デジタル 教科書体 NK-R" panose="02020400000000000000" pitchFamily="18" charset="-128"/>
                <a:ea typeface="UD デジタル 教科書体 NK-R" panose="02020400000000000000" pitchFamily="18" charset="-128"/>
              </a:rPr>
              <a:t>お申込先 ▶</a:t>
            </a:r>
          </a:p>
        </p:txBody>
      </p:sp>
      <p:sp>
        <p:nvSpPr>
          <p:cNvPr id="3" name="テキスト ボックス 6">
            <a:extLst>
              <a:ext uri="{FF2B5EF4-FFF2-40B4-BE49-F238E27FC236}">
                <a16:creationId xmlns:a16="http://schemas.microsoft.com/office/drawing/2014/main" id="{0959D8F8-95D7-3042-79A3-94DD4E16A1B4}"/>
              </a:ext>
            </a:extLst>
          </p:cNvPr>
          <p:cNvSpPr txBox="1"/>
          <p:nvPr/>
        </p:nvSpPr>
        <p:spPr>
          <a:xfrm>
            <a:off x="4351811" y="7681401"/>
            <a:ext cx="3277674"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400" b="1" dirty="0">
                <a:latin typeface="UD デジタル 教科書体 NK-R" panose="02020400000000000000" pitchFamily="18" charset="-128"/>
                <a:ea typeface="UD デジタル 教科書体 NK-R" panose="02020400000000000000" pitchFamily="18" charset="-128"/>
              </a:rPr>
              <a:t>　メール：</a:t>
            </a:r>
            <a:r>
              <a:rPr kumimoji="1" lang="en-US" altLang="ja-JP" sz="1400" b="1" dirty="0">
                <a:latin typeface="UD デジタル 教科書体 NK-R" panose="02020400000000000000" pitchFamily="18" charset="-128"/>
                <a:ea typeface="UD デジタル 教科書体 NK-R" panose="02020400000000000000" pitchFamily="18" charset="-128"/>
              </a:rPr>
              <a:t>imaichi@nikko-kankou.org</a:t>
            </a:r>
          </a:p>
        </p:txBody>
      </p:sp>
    </p:spTree>
    <p:extLst>
      <p:ext uri="{BB962C8B-B14F-4D97-AF65-F5344CB8AC3E}">
        <p14:creationId xmlns:p14="http://schemas.microsoft.com/office/powerpoint/2010/main" val="17629037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7928</TotalTime>
  <Words>412</Words>
  <Application>Microsoft Office PowerPoint</Application>
  <PresentationFormat>ユーザー設定</PresentationFormat>
  <Paragraphs>32</Paragraphs>
  <Slides>1</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9" baseType="lpstr">
      <vt:lpstr>HGP創英角ﾎﾟｯﾌﾟ体</vt:lpstr>
      <vt:lpstr>HG丸ｺﾞｼｯｸM-PRO</vt:lpstr>
      <vt:lpstr>UD デジタル 教科書体 NK-R</vt:lpstr>
      <vt:lpstr>Arial</vt:lpstr>
      <vt:lpstr>Calibri</vt:lpstr>
      <vt:lpstr>Calibri Light</vt:lpstr>
      <vt:lpstr>Office テーマ</vt:lpstr>
      <vt:lpstr>Worksheet</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19-0040@nikkokankou.onmicrosoft.com</dc:creator>
  <cp:lastModifiedBy>日光市観光協会 福田</cp:lastModifiedBy>
  <cp:revision>178</cp:revision>
  <cp:lastPrinted>2025-02-11T05:24:04Z</cp:lastPrinted>
  <dcterms:created xsi:type="dcterms:W3CDTF">2023-01-16T00:15:34Z</dcterms:created>
  <dcterms:modified xsi:type="dcterms:W3CDTF">2025-02-11T05:24:31Z</dcterms:modified>
</cp:coreProperties>
</file>